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5" r:id="rId3"/>
    <p:sldId id="286" r:id="rId4"/>
    <p:sldId id="287" r:id="rId5"/>
    <p:sldId id="258" r:id="rId6"/>
    <p:sldId id="268" r:id="rId7"/>
    <p:sldId id="269" r:id="rId8"/>
    <p:sldId id="263" r:id="rId9"/>
    <p:sldId id="276" r:id="rId10"/>
    <p:sldId id="271" r:id="rId11"/>
    <p:sldId id="274" r:id="rId12"/>
    <p:sldId id="272" r:id="rId13"/>
    <p:sldId id="273" r:id="rId14"/>
    <p:sldId id="275" r:id="rId15"/>
    <p:sldId id="277" r:id="rId16"/>
    <p:sldId id="261" r:id="rId17"/>
    <p:sldId id="278" r:id="rId18"/>
    <p:sldId id="26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89"/>
    <p:restoredTop sz="94723"/>
  </p:normalViewPr>
  <p:slideViewPr>
    <p:cSldViewPr snapToGrid="0" snapToObjects="1">
      <p:cViewPr varScale="1">
        <p:scale>
          <a:sx n="128" d="100"/>
          <a:sy n="128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6637EC-36FC-49AB-BB62-3F4C3536BD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307B88-328D-4BAB-AF14-D5913A43E7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the </a:t>
          </a:r>
          <a:r>
            <a:rPr lang="en-US" b="1" dirty="0"/>
            <a:t>maximum accuracy </a:t>
          </a:r>
          <a:r>
            <a:rPr lang="en-US" dirty="0"/>
            <a:t>we can achieve for predicting whether a customer will churn and </a:t>
          </a:r>
          <a:r>
            <a:rPr lang="en-US" b="0" dirty="0"/>
            <a:t>discover which</a:t>
          </a:r>
          <a:r>
            <a:rPr lang="en-US" b="1" dirty="0"/>
            <a:t> machine learning model</a:t>
          </a:r>
          <a:r>
            <a:rPr lang="en-US" dirty="0"/>
            <a:t> will allow us to achieve this.</a:t>
          </a:r>
        </a:p>
      </dgm:t>
    </dgm:pt>
    <dgm:pt modelId="{74F044B0-7406-4438-99A9-AABE314D1927}" type="parTrans" cxnId="{3558ED9D-92DF-48F9-B1A7-030C605CE3BF}">
      <dgm:prSet/>
      <dgm:spPr/>
      <dgm:t>
        <a:bodyPr/>
        <a:lstStyle/>
        <a:p>
          <a:endParaRPr lang="en-US"/>
        </a:p>
      </dgm:t>
    </dgm:pt>
    <dgm:pt modelId="{F9F07568-DFB1-4A7C-BB66-0061F8C10B2A}" type="sibTrans" cxnId="{3558ED9D-92DF-48F9-B1A7-030C605CE3BF}">
      <dgm:prSet/>
      <dgm:spPr/>
      <dgm:t>
        <a:bodyPr/>
        <a:lstStyle/>
        <a:p>
          <a:endParaRPr lang="en-US"/>
        </a:p>
      </dgm:t>
    </dgm:pt>
    <dgm:pt modelId="{86AC8F1E-6B99-42B8-9848-CED7E45FD3CA}" type="pres">
      <dgm:prSet presAssocID="{816637EC-36FC-49AB-BB62-3F4C3536BD05}" presName="root" presStyleCnt="0">
        <dgm:presLayoutVars>
          <dgm:dir/>
          <dgm:resizeHandles val="exact"/>
        </dgm:presLayoutVars>
      </dgm:prSet>
      <dgm:spPr/>
    </dgm:pt>
    <dgm:pt modelId="{7F0E552D-F0B3-430B-A35B-F4C16540DBB7}" type="pres">
      <dgm:prSet presAssocID="{44307B88-328D-4BAB-AF14-D5913A43E76F}" presName="compNode" presStyleCnt="0"/>
      <dgm:spPr/>
    </dgm:pt>
    <dgm:pt modelId="{6A9710B8-7739-4B37-8237-55FA8328312F}" type="pres">
      <dgm:prSet presAssocID="{44307B88-328D-4BAB-AF14-D5913A43E76F}" presName="bgRect" presStyleLbl="bgShp" presStyleIdx="0" presStyleCnt="1"/>
      <dgm:spPr/>
    </dgm:pt>
    <dgm:pt modelId="{5DEA0600-68F6-4EE7-9D3E-43B72F1FAF2C}" type="pres">
      <dgm:prSet presAssocID="{44307B88-328D-4BAB-AF14-D5913A43E76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B10B1C-6711-4DE1-904B-1EF18738D885}" type="pres">
      <dgm:prSet presAssocID="{44307B88-328D-4BAB-AF14-D5913A43E76F}" presName="spaceRect" presStyleCnt="0"/>
      <dgm:spPr/>
    </dgm:pt>
    <dgm:pt modelId="{47C70965-783D-4815-9CDE-2A7CA423C6C8}" type="pres">
      <dgm:prSet presAssocID="{44307B88-328D-4BAB-AF14-D5913A43E76F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5718231-5C42-DF47-97EC-2875E069289E}" type="presOf" srcId="{44307B88-328D-4BAB-AF14-D5913A43E76F}" destId="{47C70965-783D-4815-9CDE-2A7CA423C6C8}" srcOrd="0" destOrd="0" presId="urn:microsoft.com/office/officeart/2018/2/layout/IconVerticalSolidList"/>
    <dgm:cxn modelId="{EBD8A275-52E3-CF46-A663-0F673F6B8725}" type="presOf" srcId="{816637EC-36FC-49AB-BB62-3F4C3536BD05}" destId="{86AC8F1E-6B99-42B8-9848-CED7E45FD3CA}" srcOrd="0" destOrd="0" presId="urn:microsoft.com/office/officeart/2018/2/layout/IconVerticalSolidList"/>
    <dgm:cxn modelId="{3558ED9D-92DF-48F9-B1A7-030C605CE3BF}" srcId="{816637EC-36FC-49AB-BB62-3F4C3536BD05}" destId="{44307B88-328D-4BAB-AF14-D5913A43E76F}" srcOrd="0" destOrd="0" parTransId="{74F044B0-7406-4438-99A9-AABE314D1927}" sibTransId="{F9F07568-DFB1-4A7C-BB66-0061F8C10B2A}"/>
    <dgm:cxn modelId="{BCBF40EC-E0A9-0843-BAE1-49EBF0F83B9A}" type="presParOf" srcId="{86AC8F1E-6B99-42B8-9848-CED7E45FD3CA}" destId="{7F0E552D-F0B3-430B-A35B-F4C16540DBB7}" srcOrd="0" destOrd="0" presId="urn:microsoft.com/office/officeart/2018/2/layout/IconVerticalSolidList"/>
    <dgm:cxn modelId="{8C55DEBF-2433-0D40-BCEF-936AA6B03B37}" type="presParOf" srcId="{7F0E552D-F0B3-430B-A35B-F4C16540DBB7}" destId="{6A9710B8-7739-4B37-8237-55FA8328312F}" srcOrd="0" destOrd="0" presId="urn:microsoft.com/office/officeart/2018/2/layout/IconVerticalSolidList"/>
    <dgm:cxn modelId="{42B895B3-B874-7E45-867D-FE7F062161B1}" type="presParOf" srcId="{7F0E552D-F0B3-430B-A35B-F4C16540DBB7}" destId="{5DEA0600-68F6-4EE7-9D3E-43B72F1FAF2C}" srcOrd="1" destOrd="0" presId="urn:microsoft.com/office/officeart/2018/2/layout/IconVerticalSolidList"/>
    <dgm:cxn modelId="{D63C427D-D063-5B4C-A416-88BE6BDC4DF9}" type="presParOf" srcId="{7F0E552D-F0B3-430B-A35B-F4C16540DBB7}" destId="{ADB10B1C-6711-4DE1-904B-1EF18738D885}" srcOrd="2" destOrd="0" presId="urn:microsoft.com/office/officeart/2018/2/layout/IconVerticalSolidList"/>
    <dgm:cxn modelId="{1FF650AE-C0BD-3A44-BAA8-480791CC9C7C}" type="presParOf" srcId="{7F0E552D-F0B3-430B-A35B-F4C16540DBB7}" destId="{47C70965-783D-4815-9CDE-2A7CA423C6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6637EC-36FC-49AB-BB62-3F4C3536BD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307B88-328D-4BAB-AF14-D5913A43E7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the maximum accuracy we can achieve for predicting whether a customer will churn and discover which machine learning model will allow us to achieve this.</a:t>
          </a:r>
        </a:p>
      </dgm:t>
    </dgm:pt>
    <dgm:pt modelId="{74F044B0-7406-4438-99A9-AABE314D1927}" type="parTrans" cxnId="{3558ED9D-92DF-48F9-B1A7-030C605CE3BF}">
      <dgm:prSet/>
      <dgm:spPr/>
      <dgm:t>
        <a:bodyPr/>
        <a:lstStyle/>
        <a:p>
          <a:endParaRPr lang="en-US"/>
        </a:p>
      </dgm:t>
    </dgm:pt>
    <dgm:pt modelId="{F9F07568-DFB1-4A7C-BB66-0061F8C10B2A}" type="sibTrans" cxnId="{3558ED9D-92DF-48F9-B1A7-030C605CE3BF}">
      <dgm:prSet/>
      <dgm:spPr/>
      <dgm:t>
        <a:bodyPr/>
        <a:lstStyle/>
        <a:p>
          <a:endParaRPr lang="en-US"/>
        </a:p>
      </dgm:t>
    </dgm:pt>
    <dgm:pt modelId="{F0AEC550-B5AD-4DD1-BB09-5D0CB4B5B2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the </a:t>
          </a:r>
          <a:r>
            <a:rPr lang="en-US" b="1" dirty="0"/>
            <a:t>top 5 features </a:t>
          </a:r>
          <a:r>
            <a:rPr lang="en-US" dirty="0"/>
            <a:t>that hold the most prediction power in relation to customer churn rate.</a:t>
          </a:r>
        </a:p>
      </dgm:t>
    </dgm:pt>
    <dgm:pt modelId="{711830FE-5162-4F22-B313-BECFBEF12AD6}" type="sibTrans" cxnId="{39E03C54-80B6-4198-BA5B-23FEC44AF376}">
      <dgm:prSet/>
      <dgm:spPr/>
      <dgm:t>
        <a:bodyPr/>
        <a:lstStyle/>
        <a:p>
          <a:endParaRPr lang="en-US"/>
        </a:p>
      </dgm:t>
    </dgm:pt>
    <dgm:pt modelId="{615C1C3B-9B12-40F3-B0ED-41B8D0248C74}" type="parTrans" cxnId="{39E03C54-80B6-4198-BA5B-23FEC44AF376}">
      <dgm:prSet/>
      <dgm:spPr/>
      <dgm:t>
        <a:bodyPr/>
        <a:lstStyle/>
        <a:p>
          <a:endParaRPr lang="en-US"/>
        </a:p>
      </dgm:t>
    </dgm:pt>
    <dgm:pt modelId="{86AC8F1E-6B99-42B8-9848-CED7E45FD3CA}" type="pres">
      <dgm:prSet presAssocID="{816637EC-36FC-49AB-BB62-3F4C3536BD05}" presName="root" presStyleCnt="0">
        <dgm:presLayoutVars>
          <dgm:dir/>
          <dgm:resizeHandles val="exact"/>
        </dgm:presLayoutVars>
      </dgm:prSet>
      <dgm:spPr/>
    </dgm:pt>
    <dgm:pt modelId="{7F0E552D-F0B3-430B-A35B-F4C16540DBB7}" type="pres">
      <dgm:prSet presAssocID="{44307B88-328D-4BAB-AF14-D5913A43E76F}" presName="compNode" presStyleCnt="0"/>
      <dgm:spPr/>
    </dgm:pt>
    <dgm:pt modelId="{6A9710B8-7739-4B37-8237-55FA8328312F}" type="pres">
      <dgm:prSet presAssocID="{44307B88-328D-4BAB-AF14-D5913A43E76F}" presName="bgRect" presStyleLbl="bgShp" presStyleIdx="0" presStyleCnt="2"/>
      <dgm:spPr/>
    </dgm:pt>
    <dgm:pt modelId="{5DEA0600-68F6-4EE7-9D3E-43B72F1FAF2C}" type="pres">
      <dgm:prSet presAssocID="{44307B88-328D-4BAB-AF14-D5913A43E76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B10B1C-6711-4DE1-904B-1EF18738D885}" type="pres">
      <dgm:prSet presAssocID="{44307B88-328D-4BAB-AF14-D5913A43E76F}" presName="spaceRect" presStyleCnt="0"/>
      <dgm:spPr/>
    </dgm:pt>
    <dgm:pt modelId="{47C70965-783D-4815-9CDE-2A7CA423C6C8}" type="pres">
      <dgm:prSet presAssocID="{44307B88-328D-4BAB-AF14-D5913A43E76F}" presName="parTx" presStyleLbl="revTx" presStyleIdx="0" presStyleCnt="2">
        <dgm:presLayoutVars>
          <dgm:chMax val="0"/>
          <dgm:chPref val="0"/>
        </dgm:presLayoutVars>
      </dgm:prSet>
      <dgm:spPr/>
    </dgm:pt>
    <dgm:pt modelId="{C69DA9EB-D4D0-428D-BCF2-9AB7B02517EE}" type="pres">
      <dgm:prSet presAssocID="{F9F07568-DFB1-4A7C-BB66-0061F8C10B2A}" presName="sibTrans" presStyleCnt="0"/>
      <dgm:spPr/>
    </dgm:pt>
    <dgm:pt modelId="{5DFD3D15-9A4D-4B60-B42D-DA0306CB456C}" type="pres">
      <dgm:prSet presAssocID="{F0AEC550-B5AD-4DD1-BB09-5D0CB4B5B272}" presName="compNode" presStyleCnt="0"/>
      <dgm:spPr/>
    </dgm:pt>
    <dgm:pt modelId="{0E866ECC-4D60-4CD1-83BB-43C02417CB03}" type="pres">
      <dgm:prSet presAssocID="{F0AEC550-B5AD-4DD1-BB09-5D0CB4B5B272}" presName="bgRect" presStyleLbl="bgShp" presStyleIdx="1" presStyleCnt="2"/>
      <dgm:spPr/>
    </dgm:pt>
    <dgm:pt modelId="{F2CBD488-165F-4A1A-84A5-59757406F19B}" type="pres">
      <dgm:prSet presAssocID="{F0AEC550-B5AD-4DD1-BB09-5D0CB4B5B2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8032A3-2CDB-4235-997F-46C1AC448757}" type="pres">
      <dgm:prSet presAssocID="{F0AEC550-B5AD-4DD1-BB09-5D0CB4B5B272}" presName="spaceRect" presStyleCnt="0"/>
      <dgm:spPr/>
    </dgm:pt>
    <dgm:pt modelId="{2C7FA9CF-8E7C-4E84-A708-9B78D2FA6396}" type="pres">
      <dgm:prSet presAssocID="{F0AEC550-B5AD-4DD1-BB09-5D0CB4B5B2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A4E2207-65AC-3C4B-985B-FC6CD9F3C7C8}" type="presOf" srcId="{F0AEC550-B5AD-4DD1-BB09-5D0CB4B5B272}" destId="{2C7FA9CF-8E7C-4E84-A708-9B78D2FA6396}" srcOrd="0" destOrd="0" presId="urn:microsoft.com/office/officeart/2018/2/layout/IconVerticalSolidList"/>
    <dgm:cxn modelId="{25718231-5C42-DF47-97EC-2875E069289E}" type="presOf" srcId="{44307B88-328D-4BAB-AF14-D5913A43E76F}" destId="{47C70965-783D-4815-9CDE-2A7CA423C6C8}" srcOrd="0" destOrd="0" presId="urn:microsoft.com/office/officeart/2018/2/layout/IconVerticalSolidList"/>
    <dgm:cxn modelId="{39E03C54-80B6-4198-BA5B-23FEC44AF376}" srcId="{816637EC-36FC-49AB-BB62-3F4C3536BD05}" destId="{F0AEC550-B5AD-4DD1-BB09-5D0CB4B5B272}" srcOrd="1" destOrd="0" parTransId="{615C1C3B-9B12-40F3-B0ED-41B8D0248C74}" sibTransId="{711830FE-5162-4F22-B313-BECFBEF12AD6}"/>
    <dgm:cxn modelId="{EBD8A275-52E3-CF46-A663-0F673F6B8725}" type="presOf" srcId="{816637EC-36FC-49AB-BB62-3F4C3536BD05}" destId="{86AC8F1E-6B99-42B8-9848-CED7E45FD3CA}" srcOrd="0" destOrd="0" presId="urn:microsoft.com/office/officeart/2018/2/layout/IconVerticalSolidList"/>
    <dgm:cxn modelId="{3558ED9D-92DF-48F9-B1A7-030C605CE3BF}" srcId="{816637EC-36FC-49AB-BB62-3F4C3536BD05}" destId="{44307B88-328D-4BAB-AF14-D5913A43E76F}" srcOrd="0" destOrd="0" parTransId="{74F044B0-7406-4438-99A9-AABE314D1927}" sibTransId="{F9F07568-DFB1-4A7C-BB66-0061F8C10B2A}"/>
    <dgm:cxn modelId="{BCBF40EC-E0A9-0843-BAE1-49EBF0F83B9A}" type="presParOf" srcId="{86AC8F1E-6B99-42B8-9848-CED7E45FD3CA}" destId="{7F0E552D-F0B3-430B-A35B-F4C16540DBB7}" srcOrd="0" destOrd="0" presId="urn:microsoft.com/office/officeart/2018/2/layout/IconVerticalSolidList"/>
    <dgm:cxn modelId="{8C55DEBF-2433-0D40-BCEF-936AA6B03B37}" type="presParOf" srcId="{7F0E552D-F0B3-430B-A35B-F4C16540DBB7}" destId="{6A9710B8-7739-4B37-8237-55FA8328312F}" srcOrd="0" destOrd="0" presId="urn:microsoft.com/office/officeart/2018/2/layout/IconVerticalSolidList"/>
    <dgm:cxn modelId="{42B895B3-B874-7E45-867D-FE7F062161B1}" type="presParOf" srcId="{7F0E552D-F0B3-430B-A35B-F4C16540DBB7}" destId="{5DEA0600-68F6-4EE7-9D3E-43B72F1FAF2C}" srcOrd="1" destOrd="0" presId="urn:microsoft.com/office/officeart/2018/2/layout/IconVerticalSolidList"/>
    <dgm:cxn modelId="{D63C427D-D063-5B4C-A416-88BE6BDC4DF9}" type="presParOf" srcId="{7F0E552D-F0B3-430B-A35B-F4C16540DBB7}" destId="{ADB10B1C-6711-4DE1-904B-1EF18738D885}" srcOrd="2" destOrd="0" presId="urn:microsoft.com/office/officeart/2018/2/layout/IconVerticalSolidList"/>
    <dgm:cxn modelId="{1FF650AE-C0BD-3A44-BAA8-480791CC9C7C}" type="presParOf" srcId="{7F0E552D-F0B3-430B-A35B-F4C16540DBB7}" destId="{47C70965-783D-4815-9CDE-2A7CA423C6C8}" srcOrd="3" destOrd="0" presId="urn:microsoft.com/office/officeart/2018/2/layout/IconVerticalSolidList"/>
    <dgm:cxn modelId="{022D6053-2F93-B049-857D-643C6C1B5AC4}" type="presParOf" srcId="{86AC8F1E-6B99-42B8-9848-CED7E45FD3CA}" destId="{C69DA9EB-D4D0-428D-BCF2-9AB7B02517EE}" srcOrd="1" destOrd="0" presId="urn:microsoft.com/office/officeart/2018/2/layout/IconVerticalSolidList"/>
    <dgm:cxn modelId="{99DAB49A-B86B-944C-8216-27497867AE86}" type="presParOf" srcId="{86AC8F1E-6B99-42B8-9848-CED7E45FD3CA}" destId="{5DFD3D15-9A4D-4B60-B42D-DA0306CB456C}" srcOrd="2" destOrd="0" presId="urn:microsoft.com/office/officeart/2018/2/layout/IconVerticalSolidList"/>
    <dgm:cxn modelId="{092A110E-7565-6847-85C8-E4BFF2066055}" type="presParOf" srcId="{5DFD3D15-9A4D-4B60-B42D-DA0306CB456C}" destId="{0E866ECC-4D60-4CD1-83BB-43C02417CB03}" srcOrd="0" destOrd="0" presId="urn:microsoft.com/office/officeart/2018/2/layout/IconVerticalSolidList"/>
    <dgm:cxn modelId="{2BACFDBF-812B-E24D-BCA7-5E45793604B7}" type="presParOf" srcId="{5DFD3D15-9A4D-4B60-B42D-DA0306CB456C}" destId="{F2CBD488-165F-4A1A-84A5-59757406F19B}" srcOrd="1" destOrd="0" presId="urn:microsoft.com/office/officeart/2018/2/layout/IconVerticalSolidList"/>
    <dgm:cxn modelId="{428D201F-084F-2A45-9BFE-8414C0D93F65}" type="presParOf" srcId="{5DFD3D15-9A4D-4B60-B42D-DA0306CB456C}" destId="{3F8032A3-2CDB-4235-997F-46C1AC448757}" srcOrd="2" destOrd="0" presId="urn:microsoft.com/office/officeart/2018/2/layout/IconVerticalSolidList"/>
    <dgm:cxn modelId="{0DFDF75D-53BB-1544-A305-FEF2A8356F71}" type="presParOf" srcId="{5DFD3D15-9A4D-4B60-B42D-DA0306CB456C}" destId="{2C7FA9CF-8E7C-4E84-A708-9B78D2FA63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6637EC-36FC-49AB-BB62-3F4C3536BD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307B88-328D-4BAB-AF14-D5913A43E7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the maximum accuracy we can achieve for predicting whether a customer will churn and discover which machine learning model will allow us to achieve this.</a:t>
          </a:r>
        </a:p>
      </dgm:t>
    </dgm:pt>
    <dgm:pt modelId="{74F044B0-7406-4438-99A9-AABE314D1927}" type="parTrans" cxnId="{3558ED9D-92DF-48F9-B1A7-030C605CE3BF}">
      <dgm:prSet/>
      <dgm:spPr/>
      <dgm:t>
        <a:bodyPr/>
        <a:lstStyle/>
        <a:p>
          <a:endParaRPr lang="en-US"/>
        </a:p>
      </dgm:t>
    </dgm:pt>
    <dgm:pt modelId="{F9F07568-DFB1-4A7C-BB66-0061F8C10B2A}" type="sibTrans" cxnId="{3558ED9D-92DF-48F9-B1A7-030C605CE3BF}">
      <dgm:prSet/>
      <dgm:spPr/>
      <dgm:t>
        <a:bodyPr/>
        <a:lstStyle/>
        <a:p>
          <a:endParaRPr lang="en-US"/>
        </a:p>
      </dgm:t>
    </dgm:pt>
    <dgm:pt modelId="{F0AEC550-B5AD-4DD1-BB09-5D0CB4B5B2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 the top 5 features that hold the most prediction power in relation to customer churn rate.</a:t>
          </a:r>
        </a:p>
      </dgm:t>
    </dgm:pt>
    <dgm:pt modelId="{615C1C3B-9B12-40F3-B0ED-41B8D0248C74}" type="parTrans" cxnId="{39E03C54-80B6-4198-BA5B-23FEC44AF376}">
      <dgm:prSet/>
      <dgm:spPr/>
      <dgm:t>
        <a:bodyPr/>
        <a:lstStyle/>
        <a:p>
          <a:endParaRPr lang="en-US"/>
        </a:p>
      </dgm:t>
    </dgm:pt>
    <dgm:pt modelId="{711830FE-5162-4F22-B313-BECFBEF12AD6}" type="sibTrans" cxnId="{39E03C54-80B6-4198-BA5B-23FEC44AF376}">
      <dgm:prSet/>
      <dgm:spPr/>
      <dgm:t>
        <a:bodyPr/>
        <a:lstStyle/>
        <a:p>
          <a:endParaRPr lang="en-US"/>
        </a:p>
      </dgm:t>
    </dgm:pt>
    <dgm:pt modelId="{A7D80A60-380D-478C-B5D3-4CBC93B5B3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(hopefully) </a:t>
          </a:r>
          <a:r>
            <a:rPr lang="en-US" b="1" dirty="0"/>
            <a:t>Impress</a:t>
          </a:r>
          <a:r>
            <a:rPr lang="en-US" dirty="0"/>
            <a:t> my audience so that I can get the job! </a:t>
          </a:r>
        </a:p>
      </dgm:t>
    </dgm:pt>
    <dgm:pt modelId="{49C106DC-F533-4C81-96CB-804BC2644633}" type="parTrans" cxnId="{B0DCCBB3-8828-4898-8D3F-E67BCCD6DDB4}">
      <dgm:prSet/>
      <dgm:spPr/>
      <dgm:t>
        <a:bodyPr/>
        <a:lstStyle/>
        <a:p>
          <a:endParaRPr lang="en-US"/>
        </a:p>
      </dgm:t>
    </dgm:pt>
    <dgm:pt modelId="{30E7F9EA-D77C-406E-9B8D-A3CDAEB190A2}" type="sibTrans" cxnId="{B0DCCBB3-8828-4898-8D3F-E67BCCD6DDB4}">
      <dgm:prSet/>
      <dgm:spPr/>
      <dgm:t>
        <a:bodyPr/>
        <a:lstStyle/>
        <a:p>
          <a:endParaRPr lang="en-US"/>
        </a:p>
      </dgm:t>
    </dgm:pt>
    <dgm:pt modelId="{86AC8F1E-6B99-42B8-9848-CED7E45FD3CA}" type="pres">
      <dgm:prSet presAssocID="{816637EC-36FC-49AB-BB62-3F4C3536BD05}" presName="root" presStyleCnt="0">
        <dgm:presLayoutVars>
          <dgm:dir/>
          <dgm:resizeHandles val="exact"/>
        </dgm:presLayoutVars>
      </dgm:prSet>
      <dgm:spPr/>
    </dgm:pt>
    <dgm:pt modelId="{7F0E552D-F0B3-430B-A35B-F4C16540DBB7}" type="pres">
      <dgm:prSet presAssocID="{44307B88-328D-4BAB-AF14-D5913A43E76F}" presName="compNode" presStyleCnt="0"/>
      <dgm:spPr/>
    </dgm:pt>
    <dgm:pt modelId="{6A9710B8-7739-4B37-8237-55FA8328312F}" type="pres">
      <dgm:prSet presAssocID="{44307B88-328D-4BAB-AF14-D5913A43E76F}" presName="bgRect" presStyleLbl="bgShp" presStyleIdx="0" presStyleCnt="3"/>
      <dgm:spPr/>
    </dgm:pt>
    <dgm:pt modelId="{5DEA0600-68F6-4EE7-9D3E-43B72F1FAF2C}" type="pres">
      <dgm:prSet presAssocID="{44307B88-328D-4BAB-AF14-D5913A43E7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B10B1C-6711-4DE1-904B-1EF18738D885}" type="pres">
      <dgm:prSet presAssocID="{44307B88-328D-4BAB-AF14-D5913A43E76F}" presName="spaceRect" presStyleCnt="0"/>
      <dgm:spPr/>
    </dgm:pt>
    <dgm:pt modelId="{47C70965-783D-4815-9CDE-2A7CA423C6C8}" type="pres">
      <dgm:prSet presAssocID="{44307B88-328D-4BAB-AF14-D5913A43E76F}" presName="parTx" presStyleLbl="revTx" presStyleIdx="0" presStyleCnt="3">
        <dgm:presLayoutVars>
          <dgm:chMax val="0"/>
          <dgm:chPref val="0"/>
        </dgm:presLayoutVars>
      </dgm:prSet>
      <dgm:spPr/>
    </dgm:pt>
    <dgm:pt modelId="{C69DA9EB-D4D0-428D-BCF2-9AB7B02517EE}" type="pres">
      <dgm:prSet presAssocID="{F9F07568-DFB1-4A7C-BB66-0061F8C10B2A}" presName="sibTrans" presStyleCnt="0"/>
      <dgm:spPr/>
    </dgm:pt>
    <dgm:pt modelId="{5DFD3D15-9A4D-4B60-B42D-DA0306CB456C}" type="pres">
      <dgm:prSet presAssocID="{F0AEC550-B5AD-4DD1-BB09-5D0CB4B5B272}" presName="compNode" presStyleCnt="0"/>
      <dgm:spPr/>
    </dgm:pt>
    <dgm:pt modelId="{0E866ECC-4D60-4CD1-83BB-43C02417CB03}" type="pres">
      <dgm:prSet presAssocID="{F0AEC550-B5AD-4DD1-BB09-5D0CB4B5B272}" presName="bgRect" presStyleLbl="bgShp" presStyleIdx="1" presStyleCnt="3"/>
      <dgm:spPr/>
    </dgm:pt>
    <dgm:pt modelId="{F2CBD488-165F-4A1A-84A5-59757406F19B}" type="pres">
      <dgm:prSet presAssocID="{F0AEC550-B5AD-4DD1-BB09-5D0CB4B5B2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8032A3-2CDB-4235-997F-46C1AC448757}" type="pres">
      <dgm:prSet presAssocID="{F0AEC550-B5AD-4DD1-BB09-5D0CB4B5B272}" presName="spaceRect" presStyleCnt="0"/>
      <dgm:spPr/>
    </dgm:pt>
    <dgm:pt modelId="{2C7FA9CF-8E7C-4E84-A708-9B78D2FA6396}" type="pres">
      <dgm:prSet presAssocID="{F0AEC550-B5AD-4DD1-BB09-5D0CB4B5B272}" presName="parTx" presStyleLbl="revTx" presStyleIdx="1" presStyleCnt="3">
        <dgm:presLayoutVars>
          <dgm:chMax val="0"/>
          <dgm:chPref val="0"/>
        </dgm:presLayoutVars>
      </dgm:prSet>
      <dgm:spPr/>
    </dgm:pt>
    <dgm:pt modelId="{4A476EC3-12CD-4F45-811C-BAAAEE0F49F9}" type="pres">
      <dgm:prSet presAssocID="{711830FE-5162-4F22-B313-BECFBEF12AD6}" presName="sibTrans" presStyleCnt="0"/>
      <dgm:spPr/>
    </dgm:pt>
    <dgm:pt modelId="{D1AA2A19-680D-419E-B05E-6DB98386FDB7}" type="pres">
      <dgm:prSet presAssocID="{A7D80A60-380D-478C-B5D3-4CBC93B5B3C0}" presName="compNode" presStyleCnt="0"/>
      <dgm:spPr/>
    </dgm:pt>
    <dgm:pt modelId="{74C3BD4B-4C63-48FF-854E-9C051335966D}" type="pres">
      <dgm:prSet presAssocID="{A7D80A60-380D-478C-B5D3-4CBC93B5B3C0}" presName="bgRect" presStyleLbl="bgShp" presStyleIdx="2" presStyleCnt="3"/>
      <dgm:spPr/>
    </dgm:pt>
    <dgm:pt modelId="{E77595EE-2324-4105-8142-62427EFCB684}" type="pres">
      <dgm:prSet presAssocID="{A7D80A60-380D-478C-B5D3-4CBC93B5B3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207112A6-6B2E-43C5-AE4C-44EBAE21FF21}" type="pres">
      <dgm:prSet presAssocID="{A7D80A60-380D-478C-B5D3-4CBC93B5B3C0}" presName="spaceRect" presStyleCnt="0"/>
      <dgm:spPr/>
    </dgm:pt>
    <dgm:pt modelId="{5EA177AC-8E3D-40C3-99EC-971ADE6A0FA3}" type="pres">
      <dgm:prSet presAssocID="{A7D80A60-380D-478C-B5D3-4CBC93B5B3C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A4E2207-65AC-3C4B-985B-FC6CD9F3C7C8}" type="presOf" srcId="{F0AEC550-B5AD-4DD1-BB09-5D0CB4B5B272}" destId="{2C7FA9CF-8E7C-4E84-A708-9B78D2FA6396}" srcOrd="0" destOrd="0" presId="urn:microsoft.com/office/officeart/2018/2/layout/IconVerticalSolidList"/>
    <dgm:cxn modelId="{25718231-5C42-DF47-97EC-2875E069289E}" type="presOf" srcId="{44307B88-328D-4BAB-AF14-D5913A43E76F}" destId="{47C70965-783D-4815-9CDE-2A7CA423C6C8}" srcOrd="0" destOrd="0" presId="urn:microsoft.com/office/officeart/2018/2/layout/IconVerticalSolidList"/>
    <dgm:cxn modelId="{39E03C54-80B6-4198-BA5B-23FEC44AF376}" srcId="{816637EC-36FC-49AB-BB62-3F4C3536BD05}" destId="{F0AEC550-B5AD-4DD1-BB09-5D0CB4B5B272}" srcOrd="1" destOrd="0" parTransId="{615C1C3B-9B12-40F3-B0ED-41B8D0248C74}" sibTransId="{711830FE-5162-4F22-B313-BECFBEF12AD6}"/>
    <dgm:cxn modelId="{EBD8A275-52E3-CF46-A663-0F673F6B8725}" type="presOf" srcId="{816637EC-36FC-49AB-BB62-3F4C3536BD05}" destId="{86AC8F1E-6B99-42B8-9848-CED7E45FD3CA}" srcOrd="0" destOrd="0" presId="urn:microsoft.com/office/officeart/2018/2/layout/IconVerticalSolidList"/>
    <dgm:cxn modelId="{4EE12C7E-BC63-C24C-875E-948B3A32C3C8}" type="presOf" srcId="{A7D80A60-380D-478C-B5D3-4CBC93B5B3C0}" destId="{5EA177AC-8E3D-40C3-99EC-971ADE6A0FA3}" srcOrd="0" destOrd="0" presId="urn:microsoft.com/office/officeart/2018/2/layout/IconVerticalSolidList"/>
    <dgm:cxn modelId="{3558ED9D-92DF-48F9-B1A7-030C605CE3BF}" srcId="{816637EC-36FC-49AB-BB62-3F4C3536BD05}" destId="{44307B88-328D-4BAB-AF14-D5913A43E76F}" srcOrd="0" destOrd="0" parTransId="{74F044B0-7406-4438-99A9-AABE314D1927}" sibTransId="{F9F07568-DFB1-4A7C-BB66-0061F8C10B2A}"/>
    <dgm:cxn modelId="{B0DCCBB3-8828-4898-8D3F-E67BCCD6DDB4}" srcId="{816637EC-36FC-49AB-BB62-3F4C3536BD05}" destId="{A7D80A60-380D-478C-B5D3-4CBC93B5B3C0}" srcOrd="2" destOrd="0" parTransId="{49C106DC-F533-4C81-96CB-804BC2644633}" sibTransId="{30E7F9EA-D77C-406E-9B8D-A3CDAEB190A2}"/>
    <dgm:cxn modelId="{BCBF40EC-E0A9-0843-BAE1-49EBF0F83B9A}" type="presParOf" srcId="{86AC8F1E-6B99-42B8-9848-CED7E45FD3CA}" destId="{7F0E552D-F0B3-430B-A35B-F4C16540DBB7}" srcOrd="0" destOrd="0" presId="urn:microsoft.com/office/officeart/2018/2/layout/IconVerticalSolidList"/>
    <dgm:cxn modelId="{8C55DEBF-2433-0D40-BCEF-936AA6B03B37}" type="presParOf" srcId="{7F0E552D-F0B3-430B-A35B-F4C16540DBB7}" destId="{6A9710B8-7739-4B37-8237-55FA8328312F}" srcOrd="0" destOrd="0" presId="urn:microsoft.com/office/officeart/2018/2/layout/IconVerticalSolidList"/>
    <dgm:cxn modelId="{42B895B3-B874-7E45-867D-FE7F062161B1}" type="presParOf" srcId="{7F0E552D-F0B3-430B-A35B-F4C16540DBB7}" destId="{5DEA0600-68F6-4EE7-9D3E-43B72F1FAF2C}" srcOrd="1" destOrd="0" presId="urn:microsoft.com/office/officeart/2018/2/layout/IconVerticalSolidList"/>
    <dgm:cxn modelId="{D63C427D-D063-5B4C-A416-88BE6BDC4DF9}" type="presParOf" srcId="{7F0E552D-F0B3-430B-A35B-F4C16540DBB7}" destId="{ADB10B1C-6711-4DE1-904B-1EF18738D885}" srcOrd="2" destOrd="0" presId="urn:microsoft.com/office/officeart/2018/2/layout/IconVerticalSolidList"/>
    <dgm:cxn modelId="{1FF650AE-C0BD-3A44-BAA8-480791CC9C7C}" type="presParOf" srcId="{7F0E552D-F0B3-430B-A35B-F4C16540DBB7}" destId="{47C70965-783D-4815-9CDE-2A7CA423C6C8}" srcOrd="3" destOrd="0" presId="urn:microsoft.com/office/officeart/2018/2/layout/IconVerticalSolidList"/>
    <dgm:cxn modelId="{022D6053-2F93-B049-857D-643C6C1B5AC4}" type="presParOf" srcId="{86AC8F1E-6B99-42B8-9848-CED7E45FD3CA}" destId="{C69DA9EB-D4D0-428D-BCF2-9AB7B02517EE}" srcOrd="1" destOrd="0" presId="urn:microsoft.com/office/officeart/2018/2/layout/IconVerticalSolidList"/>
    <dgm:cxn modelId="{99DAB49A-B86B-944C-8216-27497867AE86}" type="presParOf" srcId="{86AC8F1E-6B99-42B8-9848-CED7E45FD3CA}" destId="{5DFD3D15-9A4D-4B60-B42D-DA0306CB456C}" srcOrd="2" destOrd="0" presId="urn:microsoft.com/office/officeart/2018/2/layout/IconVerticalSolidList"/>
    <dgm:cxn modelId="{092A110E-7565-6847-85C8-E4BFF2066055}" type="presParOf" srcId="{5DFD3D15-9A4D-4B60-B42D-DA0306CB456C}" destId="{0E866ECC-4D60-4CD1-83BB-43C02417CB03}" srcOrd="0" destOrd="0" presId="urn:microsoft.com/office/officeart/2018/2/layout/IconVerticalSolidList"/>
    <dgm:cxn modelId="{2BACFDBF-812B-E24D-BCA7-5E45793604B7}" type="presParOf" srcId="{5DFD3D15-9A4D-4B60-B42D-DA0306CB456C}" destId="{F2CBD488-165F-4A1A-84A5-59757406F19B}" srcOrd="1" destOrd="0" presId="urn:microsoft.com/office/officeart/2018/2/layout/IconVerticalSolidList"/>
    <dgm:cxn modelId="{428D201F-084F-2A45-9BFE-8414C0D93F65}" type="presParOf" srcId="{5DFD3D15-9A4D-4B60-B42D-DA0306CB456C}" destId="{3F8032A3-2CDB-4235-997F-46C1AC448757}" srcOrd="2" destOrd="0" presId="urn:microsoft.com/office/officeart/2018/2/layout/IconVerticalSolidList"/>
    <dgm:cxn modelId="{0DFDF75D-53BB-1544-A305-FEF2A8356F71}" type="presParOf" srcId="{5DFD3D15-9A4D-4B60-B42D-DA0306CB456C}" destId="{2C7FA9CF-8E7C-4E84-A708-9B78D2FA6396}" srcOrd="3" destOrd="0" presId="urn:microsoft.com/office/officeart/2018/2/layout/IconVerticalSolidList"/>
    <dgm:cxn modelId="{6778D1D4-7A7F-D84E-BFEF-D7DC41ACEBE3}" type="presParOf" srcId="{86AC8F1E-6B99-42B8-9848-CED7E45FD3CA}" destId="{4A476EC3-12CD-4F45-811C-BAAAEE0F49F9}" srcOrd="3" destOrd="0" presId="urn:microsoft.com/office/officeart/2018/2/layout/IconVerticalSolidList"/>
    <dgm:cxn modelId="{815EB028-CD4C-C547-9546-1C9B3F5C7D36}" type="presParOf" srcId="{86AC8F1E-6B99-42B8-9848-CED7E45FD3CA}" destId="{D1AA2A19-680D-419E-B05E-6DB98386FDB7}" srcOrd="4" destOrd="0" presId="urn:microsoft.com/office/officeart/2018/2/layout/IconVerticalSolidList"/>
    <dgm:cxn modelId="{92E7FF91-00DE-1846-837D-7B34E4E45F1F}" type="presParOf" srcId="{D1AA2A19-680D-419E-B05E-6DB98386FDB7}" destId="{74C3BD4B-4C63-48FF-854E-9C051335966D}" srcOrd="0" destOrd="0" presId="urn:microsoft.com/office/officeart/2018/2/layout/IconVerticalSolidList"/>
    <dgm:cxn modelId="{FF0D3CEA-F748-754E-B5C2-26587F3B69EC}" type="presParOf" srcId="{D1AA2A19-680D-419E-B05E-6DB98386FDB7}" destId="{E77595EE-2324-4105-8142-62427EFCB684}" srcOrd="1" destOrd="0" presId="urn:microsoft.com/office/officeart/2018/2/layout/IconVerticalSolidList"/>
    <dgm:cxn modelId="{632A7E86-7BB2-6F41-8568-B7849030811A}" type="presParOf" srcId="{D1AA2A19-680D-419E-B05E-6DB98386FDB7}" destId="{207112A6-6B2E-43C5-AE4C-44EBAE21FF21}" srcOrd="2" destOrd="0" presId="urn:microsoft.com/office/officeart/2018/2/layout/IconVerticalSolidList"/>
    <dgm:cxn modelId="{2F1C8741-179A-6445-9360-577296571085}" type="presParOf" srcId="{D1AA2A19-680D-419E-B05E-6DB98386FDB7}" destId="{5EA177AC-8E3D-40C3-99EC-971ADE6A0F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710B8-7739-4B37-8237-55FA8328312F}">
      <dsp:nvSpPr>
        <dsp:cNvPr id="0" name=""/>
        <dsp:cNvSpPr/>
      </dsp:nvSpPr>
      <dsp:spPr>
        <a:xfrm>
          <a:off x="0" y="2059899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A0600-68F6-4EE7-9D3E-43B72F1FAF2C}">
      <dsp:nvSpPr>
        <dsp:cNvPr id="0" name=""/>
        <dsp:cNvSpPr/>
      </dsp:nvSpPr>
      <dsp:spPr>
        <a:xfrm>
          <a:off x="534102" y="2457165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70965-783D-4815-9CDE-2A7CA423C6C8}">
      <dsp:nvSpPr>
        <dsp:cNvPr id="0" name=""/>
        <dsp:cNvSpPr/>
      </dsp:nvSpPr>
      <dsp:spPr>
        <a:xfrm>
          <a:off x="2039300" y="2059899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</a:t>
          </a:r>
          <a:r>
            <a:rPr lang="en-US" sz="1800" b="1" kern="1200" dirty="0"/>
            <a:t>maximum accuracy </a:t>
          </a:r>
          <a:r>
            <a:rPr lang="en-US" sz="1800" kern="1200" dirty="0"/>
            <a:t>we can achieve for predicting whether a customer will churn and </a:t>
          </a:r>
          <a:r>
            <a:rPr lang="en-US" sz="1800" b="0" kern="1200" dirty="0"/>
            <a:t>discover which</a:t>
          </a:r>
          <a:r>
            <a:rPr lang="en-US" sz="1800" b="1" kern="1200" dirty="0"/>
            <a:t> machine learning model</a:t>
          </a:r>
          <a:r>
            <a:rPr lang="en-US" sz="1800" kern="1200" dirty="0"/>
            <a:t> will allow us to achieve this.</a:t>
          </a:r>
        </a:p>
      </dsp:txBody>
      <dsp:txXfrm>
        <a:off x="2039300" y="2059899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710B8-7739-4B37-8237-55FA8328312F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A0600-68F6-4EE7-9D3E-43B72F1FAF2C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70965-783D-4815-9CDE-2A7CA423C6C8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maximum accuracy we can achieve for predicting whether a customer will churn and discover which machine learning model will allow us to achieve this.</a:t>
          </a:r>
        </a:p>
      </dsp:txBody>
      <dsp:txXfrm>
        <a:off x="2039300" y="956381"/>
        <a:ext cx="4474303" cy="1765627"/>
      </dsp:txXfrm>
    </dsp:sp>
    <dsp:sp modelId="{0E866ECC-4D60-4CD1-83BB-43C02417CB03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BD488-165F-4A1A-84A5-59757406F19B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FA9CF-8E7C-4E84-A708-9B78D2FA6396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</a:t>
          </a:r>
          <a:r>
            <a:rPr lang="en-US" sz="1800" b="1" kern="1200" dirty="0"/>
            <a:t>top 5 features </a:t>
          </a:r>
          <a:r>
            <a:rPr lang="en-US" sz="1800" kern="1200" dirty="0"/>
            <a:t>that hold the most prediction power in relation to customer churn rate.</a:t>
          </a:r>
        </a:p>
      </dsp:txBody>
      <dsp:txXfrm>
        <a:off x="2039300" y="3163416"/>
        <a:ext cx="4474303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710B8-7739-4B37-8237-55FA8328312F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A0600-68F6-4EE7-9D3E-43B72F1FAF2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70965-783D-4815-9CDE-2A7CA423C6C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maximum accuracy we can achieve for predicting whether a customer will churn and discover which machine learning model will allow us to achieve this.</a:t>
          </a:r>
        </a:p>
      </dsp:txBody>
      <dsp:txXfrm>
        <a:off x="1941716" y="718"/>
        <a:ext cx="4571887" cy="1681139"/>
      </dsp:txXfrm>
    </dsp:sp>
    <dsp:sp modelId="{0E866ECC-4D60-4CD1-83BB-43C02417CB0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BD488-165F-4A1A-84A5-59757406F19B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FA9CF-8E7C-4E84-A708-9B78D2FA6396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Identify the top 5 features that hold the most prediction power in relation to customer churn rate.</a:t>
          </a:r>
        </a:p>
      </dsp:txBody>
      <dsp:txXfrm>
        <a:off x="1941716" y="2102143"/>
        <a:ext cx="4571887" cy="1681139"/>
      </dsp:txXfrm>
    </dsp:sp>
    <dsp:sp modelId="{74C3BD4B-4C63-48FF-854E-9C051335966D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595EE-2324-4105-8142-62427EFCB684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177AC-8E3D-40C3-99EC-971ADE6A0FA3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(hopefully) </a:t>
          </a:r>
          <a:r>
            <a:rPr lang="en-US" sz="1800" b="1" kern="1200" dirty="0"/>
            <a:t>Impress</a:t>
          </a:r>
          <a:r>
            <a:rPr lang="en-US" sz="1800" kern="1200" dirty="0"/>
            <a:t> my audience so that I can get the job! 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2ADAF-DD2D-F946-A8A6-937FBD5181CA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719E2-73E6-A042-9947-DA8F09511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8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Main Focus Was On EDA Because That Was What Was Mentioned In The Email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94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Incorporating more information from the exploratory data analysis each time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719E2-73E6-A042-9947-DA8F095117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7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3E18-D88A-624D-889A-86D35E042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94F9D-9875-1243-B2B4-402061472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2D406-1CC2-094F-B41E-A4DAB45B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2E1A2-D5BC-864E-B838-F67CB500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A38E6-62E0-3B44-846B-D216B66B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9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58E0-B14C-9345-AA04-E96E7C0F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698C8-13D2-104C-920D-8E73D332B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9F9D-BE15-B549-8E44-4EE6E2B45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DBC2B-C680-9541-AEA9-02600CED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D903F-4CDF-A94B-93B6-E94E0D50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8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EC97D-EA6F-624F-BAA1-54BB599CC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DC695-D7CC-AE4E-A1A4-942B50E73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38397-38D3-7F4F-8C5A-48CC72C3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00B63-990A-924C-AD1F-56376E3B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01B86-2491-FC43-86B9-57A730A5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C4BF-8F03-F94C-9C51-A957C9CD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188FA-0332-B642-8BEC-3336375A2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3FBF-8F5A-944D-9444-8A654D91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EA740-2A17-2840-B22C-57932853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5779-EDE7-3644-9100-0879358A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0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4F0A-1BD9-A241-88C1-B1FDA010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0A1B-43CB-8B43-B71D-C6B3F77B1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475DC-D849-CD42-A7C0-01E2BD53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B4CE3-5535-B046-88F5-B2B73EE4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CD525-9183-D84E-B3CA-7379BC37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7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74D1-73C0-1C43-BA39-52D43116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27795-682E-4945-9853-CFD431ED0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E8150-DD4D-5249-B3A3-46DFA86D4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F050D-6401-4748-9654-6A9EEF84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9B166-D9C3-1048-8EEA-63517713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9506A-0390-F647-8D15-1A9A684E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9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F2AF-46E1-F647-B8FD-1845513F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AA7C6-8FF3-D64C-BFF5-7D21D5C9D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AC830-D0BC-EB40-9CE8-A966AB2ED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B92A3-1C3B-1942-ACE3-81F32D602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F9917-B5DD-B743-B0B9-20EB4BB41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273B3-1C6E-2940-B21E-905DEA61A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2DD7C-38B0-1C4A-A49B-9D5FA98A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7283C3-58C2-3440-A1D8-D48CF5C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8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F088-EE56-4647-8B52-2DAED1E3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DD653-D4FE-F84F-B7D4-AF8E4B00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909C2-F9C5-3844-AE19-FB24E669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8ADA6-B93F-2F49-98EE-A8FA9A59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8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3FC48-E8C3-7C48-8B41-5D4F25F4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1AC13-F638-2B4F-9477-C7E8D4B3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EF757-0BF7-814F-AB9E-02189008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85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6C36-C6DF-7F46-AB20-B613E1A6E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659F-91FD-A846-90B6-7E274FD6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CE8AA-F778-3047-A7FF-A834EDD67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10E95-7050-F147-A9E0-7231FB7E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61BCE-8096-444F-9C93-AEAD8F59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E4C51-E580-8C42-A257-565C5CFA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4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F9AB-E7B6-EC49-918E-EF1C78F5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030802-89FC-9243-9E28-2BC7633B0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90144-00E2-E443-B55C-C8591D3BC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BF15A-7163-0B43-83B2-121B3B50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AEB5A-8097-8147-9DE8-1EBDA8F3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8A10E-5802-EA42-9D37-A3D8AF25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2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05010-8B26-A44E-8364-194182C6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F85F3-4812-3142-A969-0DC9F14FA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1590F-1FAA-364A-BBD7-FE8609268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33848-5FB4-8D43-9E75-987CCABC4F35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46408-1C4E-6D4A-AF02-8E4E61A1E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51FCC-EC1C-A94E-8522-9DBF8178C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25ECC-430A-BF4E-982D-2906E387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6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23BDAC-B670-6B4A-AB21-79FEFE41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902" y="468977"/>
            <a:ext cx="7042917" cy="3539066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1A1EC-3F5E-8D40-92C9-E908644DA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404040"/>
                </a:solidFill>
              </a:rPr>
              <a:t>Kaggle’s Churn Analysis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5FB61-C575-4E45-9758-F442EC5E9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By Graham Herdman</a:t>
            </a:r>
          </a:p>
        </p:txBody>
      </p:sp>
    </p:spTree>
    <p:extLst>
      <p:ext uri="{BB962C8B-B14F-4D97-AF65-F5344CB8AC3E}">
        <p14:creationId xmlns:p14="http://schemas.microsoft.com/office/powerpoint/2010/main" val="379064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3870-8194-234F-8506-4341592F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Features – Multivariate, Unadjusted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9F4CE-1455-B04C-B21C-85888839F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89" y="1690688"/>
            <a:ext cx="513778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0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4045-AD30-8040-AE90-E6CDAED8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Features – Multivariate, Unadjusted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8553C-4294-C749-9F6B-1C6054F9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65" y="1587965"/>
            <a:ext cx="5136070" cy="49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D164-B44B-6749-93D9-40448224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Categorical Features – Adjusted, Multivariate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572FA-2BCE-474D-8721-4916751C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801" y="1325563"/>
            <a:ext cx="513239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5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423F-D2BA-7B45-B9CF-9F630413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Features – Adjusted, Multivariate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A009F-D395-1742-B4FC-91E4B31E8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41" y="1707941"/>
            <a:ext cx="4495800" cy="176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D3686-2325-2A4A-A94E-0A0A9751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041" y="1690688"/>
            <a:ext cx="3098730" cy="173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87871-7C02-D64E-9590-D9A3864A0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830" y="3578465"/>
            <a:ext cx="2288339" cy="31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24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136C-DB24-AB45-B1EB-04794EBB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Features – Adjusted, Multivariate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53C73-20DA-0E48-8ED1-8A28061C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93" y="1467853"/>
            <a:ext cx="5428814" cy="53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0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174F5-FBD5-BB4B-B5D0-22ED5024D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Categorical Features – Adjusted, Multivariate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02195-2FDE-854A-A409-AF8F0E937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040" y="3376799"/>
            <a:ext cx="11496821" cy="16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18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DEC62-7594-2B42-8D03-33CABE80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Numeric Features: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Mean Values</a:t>
            </a:r>
            <a:br>
              <a:rPr lang="en-US" sz="1800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49AD82D-082A-5E43-B1BA-AD995EE839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9227" y="2426818"/>
            <a:ext cx="3040597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D44D458-CB43-0746-867C-C31ACFFE1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5073" y="3516317"/>
            <a:ext cx="5455917" cy="181863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FB35BC-6DA2-3448-9290-5FC6AED3A2B4}"/>
              </a:ext>
            </a:extLst>
          </p:cNvPr>
          <p:cNvCxnSpPr>
            <a:cxnSpLocks/>
          </p:cNvCxnSpPr>
          <p:nvPr/>
        </p:nvCxnSpPr>
        <p:spPr>
          <a:xfrm>
            <a:off x="1539227" y="3516317"/>
            <a:ext cx="3373015" cy="106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5C078B-22DA-2E43-8391-E2C5E8A4D5C0}"/>
              </a:ext>
            </a:extLst>
          </p:cNvPr>
          <p:cNvCxnSpPr>
            <a:cxnSpLocks/>
          </p:cNvCxnSpPr>
          <p:nvPr/>
        </p:nvCxnSpPr>
        <p:spPr>
          <a:xfrm>
            <a:off x="1539227" y="6188639"/>
            <a:ext cx="33871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4F9A2E-A1B0-264B-ADBF-645BE9FFE338}"/>
              </a:ext>
            </a:extLst>
          </p:cNvPr>
          <p:cNvCxnSpPr/>
          <p:nvPr/>
        </p:nvCxnSpPr>
        <p:spPr>
          <a:xfrm>
            <a:off x="4912242" y="3526950"/>
            <a:ext cx="14171" cy="2661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2CEE0AF-A952-874B-9333-D5597212113F}"/>
              </a:ext>
            </a:extLst>
          </p:cNvPr>
          <p:cNvSpPr/>
          <p:nvPr/>
        </p:nvSpPr>
        <p:spPr>
          <a:xfrm>
            <a:off x="4940655" y="4312920"/>
            <a:ext cx="1490247" cy="29559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3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C569-1529-3846-BC54-AD039F9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variables: Box plot and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FAD5A-4700-5B4C-8DC3-AFCB95878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7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E02E-4504-EC4F-AF78-2683C10C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B28C-CF48-4F40-B415-236937235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7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7FA8-A78A-8046-8BE6-971B5383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Baseline Accuracy For Our Models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F91A-0B0F-7B4B-8C70-FC48F7D6B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Baseline 1: 85.51%</a:t>
            </a:r>
          </a:p>
          <a:p>
            <a:pPr lvl="1"/>
            <a:r>
              <a:rPr lang="en-US" dirty="0"/>
              <a:t>Rule: Choose Majority Class (Loyal)</a:t>
            </a:r>
          </a:p>
          <a:p>
            <a:r>
              <a:rPr lang="en-US" sz="2400" dirty="0"/>
              <a:t>Baseline 2: 85.81%</a:t>
            </a:r>
          </a:p>
          <a:p>
            <a:pPr lvl="1"/>
            <a:r>
              <a:rPr lang="en-US" dirty="0"/>
              <a:t>Rule: if (Customer Service Calls &gt; 3) &amp; (International Plan == True) ==&gt; churn=1</a:t>
            </a:r>
          </a:p>
          <a:p>
            <a:pPr marL="457200" lvl="1" indent="0">
              <a:buNone/>
            </a:pPr>
            <a:r>
              <a:rPr lang="en-US" dirty="0"/>
              <a:t>   else:</a:t>
            </a:r>
          </a:p>
          <a:p>
            <a:pPr marL="457200" lvl="1" indent="0">
              <a:buNone/>
            </a:pPr>
            <a:r>
              <a:rPr lang="en-US" dirty="0"/>
              <a:t>   churn=0</a:t>
            </a:r>
          </a:p>
          <a:p>
            <a:r>
              <a:rPr lang="en-US" sz="2400" b="1" dirty="0"/>
              <a:t>Baseline 3: 86.32%</a:t>
            </a:r>
          </a:p>
          <a:p>
            <a:pPr lvl="1"/>
            <a:r>
              <a:rPr lang="en-US" dirty="0"/>
              <a:t>Rule: </a:t>
            </a:r>
            <a:r>
              <a:rPr lang="en-AU" dirty="0"/>
              <a:t>if (Customer Service Calls &gt; 3) &amp; (in_top_15_states == True) ==&gt; churn=1 </a:t>
            </a:r>
          </a:p>
          <a:p>
            <a:pPr marL="457200" lvl="1" indent="0">
              <a:buNone/>
            </a:pPr>
            <a:r>
              <a:rPr lang="en-AU" b="1" dirty="0"/>
              <a:t>   </a:t>
            </a:r>
            <a:r>
              <a:rPr lang="en-AU" dirty="0"/>
              <a:t>else</a:t>
            </a:r>
          </a:p>
          <a:p>
            <a:pPr marL="457200" lvl="1" indent="0">
              <a:buNone/>
            </a:pPr>
            <a:r>
              <a:rPr lang="en-AU" dirty="0"/>
              <a:t>   churn=0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76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36384-8A27-40CE-95D8-219B4888B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2313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900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9A76-5B97-1847-9760-C787608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A6720-0E58-0A45-8286-53CC2F602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4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535-FED9-6448-AD9F-AB68E086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XGBoost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6E167DAB-2217-1C49-A643-EC3B7910C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59"/>
          <a:stretch/>
        </p:blipFill>
        <p:spPr>
          <a:xfrm>
            <a:off x="148648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2353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1804-EDC8-3A44-A3B9-E9D5BD16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F7E4-FA3C-3C4D-9058-FB79A3410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36384-8A27-40CE-95D8-219B4888B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20093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507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5DD69-ED2D-BA48-9581-C0AA4C09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36384-8A27-40CE-95D8-219B4888B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9073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068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3751-476B-2A45-8A1D-911698A6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Summary of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FCB38-EA33-6449-9AAD-8D5923FA0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3333 Entries</a:t>
            </a:r>
          </a:p>
          <a:p>
            <a:r>
              <a:rPr lang="en-US" dirty="0"/>
              <a:t>21 Features</a:t>
            </a:r>
          </a:p>
          <a:p>
            <a:pPr lvl="1"/>
            <a:r>
              <a:rPr lang="en-US" dirty="0"/>
              <a:t>6 Categorical Features (Included ‘area code’, ‘phone number’, ‘customer service calls’) </a:t>
            </a:r>
          </a:p>
          <a:p>
            <a:pPr lvl="1"/>
            <a:r>
              <a:rPr lang="en-US" dirty="0"/>
              <a:t>14 Numeric Features </a:t>
            </a:r>
          </a:p>
          <a:p>
            <a:pPr lvl="1"/>
            <a:r>
              <a:rPr lang="en-US" dirty="0"/>
              <a:t>1 Label Variable (Binary)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9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6C9A-1EDA-F244-8CF1-53C11503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A4E0-C44D-3540-B9D2-80397A44C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5442-E03C-FD4C-B0A9-10BCF084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Feel For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605A-C35E-9F40-A9A7-DE7C63EB9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6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3613-2A09-4749-8967-3B75EEA0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Features – Univariate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2EF8D-7FB5-9F44-8816-FA1B9B84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70" y="1325563"/>
            <a:ext cx="540785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77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823-9EA1-BD47-8ED1-FA8001F2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Features – Univariate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3A9FB-2B09-504F-9617-E4748269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291" y="1690688"/>
            <a:ext cx="48914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0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035BFC-4048-8244-A3EC-D80A8DA3BB2F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389</Words>
  <Application>Microsoft Macintosh PowerPoint</Application>
  <PresentationFormat>Widescreen</PresentationFormat>
  <Paragraphs>51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Kaggle’s Churn Analysis Challenge</vt:lpstr>
      <vt:lpstr>Goals</vt:lpstr>
      <vt:lpstr>Goals</vt:lpstr>
      <vt:lpstr>Goals</vt:lpstr>
      <vt:lpstr>EDA – Summary of Data Set</vt:lpstr>
      <vt:lpstr>Cleaning The Data</vt:lpstr>
      <vt:lpstr>Getting A Feel For The Data</vt:lpstr>
      <vt:lpstr>Categorical Features – Univariate </vt:lpstr>
      <vt:lpstr>Categorical Features – Univariate </vt:lpstr>
      <vt:lpstr>Categorical Features – Multivariate, Unadjusted</vt:lpstr>
      <vt:lpstr>Categorical Features – Multivariate, Unadjusted</vt:lpstr>
      <vt:lpstr>Categorical Features – Adjusted, Multivariate</vt:lpstr>
      <vt:lpstr>Categorical Features – Adjusted, Multivariate</vt:lpstr>
      <vt:lpstr>Categorical Features – Adjusted, Multivariate</vt:lpstr>
      <vt:lpstr>Categorical Features – Adjusted, Multivariate</vt:lpstr>
      <vt:lpstr>Numeric Features: Mean Values </vt:lpstr>
      <vt:lpstr>Numeric variables: Box plot and Histograms</vt:lpstr>
      <vt:lpstr>Heatmap</vt:lpstr>
      <vt:lpstr>Baseline Accuracy For Our Models</vt:lpstr>
      <vt:lpstr>Model Evaluation</vt:lpstr>
      <vt:lpstr>XGBoost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Kaggle’s Churn Analysis Challenge</dc:title>
  <dc:creator>Graham Herdman</dc:creator>
  <cp:lastModifiedBy>Graham Herdman</cp:lastModifiedBy>
  <cp:revision>2</cp:revision>
  <dcterms:created xsi:type="dcterms:W3CDTF">2019-02-20T03:38:19Z</dcterms:created>
  <dcterms:modified xsi:type="dcterms:W3CDTF">2019-02-20T03:47:37Z</dcterms:modified>
</cp:coreProperties>
</file>